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relia" charset="1" panose="00000500000000000000"/>
      <p:regular r:id="rId10"/>
    </p:embeddedFont>
    <p:embeddedFont>
      <p:font typeface="Carelia Italics" charset="1" panose="00000500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Dosis" charset="1" panose="02010503020202060003"/>
      <p:regular r:id="rId20"/>
    </p:embeddedFont>
    <p:embeddedFont>
      <p:font typeface="Dosis Bold" charset="1" panose="02010803020202060003"/>
      <p:regular r:id="rId21"/>
    </p:embeddedFont>
    <p:embeddedFont>
      <p:font typeface="Dosis Extra-Light" charset="1" panose="02010203020202060003"/>
      <p:regular r:id="rId22"/>
    </p:embeddedFont>
    <p:embeddedFont>
      <p:font typeface="Dosis Light" charset="1" panose="02010803020202060003"/>
      <p:regular r:id="rId23"/>
    </p:embeddedFont>
    <p:embeddedFont>
      <p:font typeface="Dosis Medium" charset="1" panose="02010603020202060003"/>
      <p:regular r:id="rId24"/>
    </p:embeddedFont>
    <p:embeddedFont>
      <p:font typeface="Dosis Semi-Bold" charset="1" panose="02010703020202060003"/>
      <p:regular r:id="rId25"/>
    </p:embeddedFont>
    <p:embeddedFont>
      <p:font typeface="Dosis Ultra-Bold" charset="1" panose="020109030202020600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88.png" Type="http://schemas.openxmlformats.org/officeDocument/2006/relationships/image"/><Relationship Id="rId6" Target="../media/image8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jpeg" Type="http://schemas.openxmlformats.org/officeDocument/2006/relationships/image"/><Relationship Id="rId12" Target="../media/image23.jpe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50.png" Type="http://schemas.openxmlformats.org/officeDocument/2006/relationships/image"/><Relationship Id="rId16" Target="../media/image51.sv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13" Target="../media/image70.png" Type="http://schemas.openxmlformats.org/officeDocument/2006/relationships/image"/><Relationship Id="rId14" Target="../media/image71.svg" Type="http://schemas.openxmlformats.org/officeDocument/2006/relationships/image"/><Relationship Id="rId15" Target="../media/image72.png" Type="http://schemas.openxmlformats.org/officeDocument/2006/relationships/image"/><Relationship Id="rId16" Target="../media/image73.svg" Type="http://schemas.openxmlformats.org/officeDocument/2006/relationships/image"/><Relationship Id="rId17" Target="../media/image74.png" Type="http://schemas.openxmlformats.org/officeDocument/2006/relationships/image"/><Relationship Id="rId18" Target="../media/image75.svg" Type="http://schemas.openxmlformats.org/officeDocument/2006/relationships/image"/><Relationship Id="rId19" Target="../media/image76.png" Type="http://schemas.openxmlformats.org/officeDocument/2006/relationships/image"/><Relationship Id="rId2" Target="../media/image1.jpeg" Type="http://schemas.openxmlformats.org/officeDocument/2006/relationships/image"/><Relationship Id="rId20" Target="../media/image77.svg" Type="http://schemas.openxmlformats.org/officeDocument/2006/relationships/image"/><Relationship Id="rId21" Target="../media/image78.png" Type="http://schemas.openxmlformats.org/officeDocument/2006/relationships/image"/><Relationship Id="rId22" Target="../media/image79.png" Type="http://schemas.openxmlformats.org/officeDocument/2006/relationships/image"/><Relationship Id="rId23" Target="../media/image80.png" Type="http://schemas.openxmlformats.org/officeDocument/2006/relationships/image"/><Relationship Id="rId24" Target="../media/image81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svg" Type="http://schemas.openxmlformats.org/officeDocument/2006/relationships/image"/><Relationship Id="rId11" Target="../media/image86.png" Type="http://schemas.openxmlformats.org/officeDocument/2006/relationships/image"/><Relationship Id="rId12" Target="../media/image87.svg" Type="http://schemas.openxmlformats.org/officeDocument/2006/relationships/image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82.png" Type="http://schemas.openxmlformats.org/officeDocument/2006/relationships/image"/><Relationship Id="rId8" Target="../media/image83.svg" Type="http://schemas.openxmlformats.org/officeDocument/2006/relationships/image"/><Relationship Id="rId9" Target="../media/image8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63033" y="6195861"/>
            <a:ext cx="6914093" cy="5028432"/>
          </a:xfrm>
          <a:custGeom>
            <a:avLst/>
            <a:gdLst/>
            <a:ahLst/>
            <a:cxnLst/>
            <a:rect r="r" b="b" t="t" l="l"/>
            <a:pathLst>
              <a:path h="5028432" w="6914093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9971" y="4820778"/>
            <a:ext cx="10228058" cy="1710875"/>
          </a:xfrm>
          <a:custGeom>
            <a:avLst/>
            <a:gdLst/>
            <a:ahLst/>
            <a:cxnLst/>
            <a:rect r="r" b="b" t="t" l="l"/>
            <a:pathLst>
              <a:path h="1710875" w="10228058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91843" y="4649793"/>
            <a:ext cx="11753620" cy="185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2"/>
              </a:lnSpc>
            </a:pPr>
            <a:r>
              <a:rPr lang="en-US" sz="10894">
                <a:solidFill>
                  <a:srgbClr val="01070A"/>
                </a:solidFill>
                <a:latin typeface="Carelia"/>
              </a:rPr>
              <a:t>PerFormaPREd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56379" y="5404911"/>
            <a:ext cx="8246933" cy="6247677"/>
          </a:xfrm>
          <a:custGeom>
            <a:avLst/>
            <a:gdLst/>
            <a:ahLst/>
            <a:cxnLst/>
            <a:rect r="r" b="b" t="t" l="l"/>
            <a:pathLst>
              <a:path h="6247677" w="8246933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08980" y="-1652824"/>
            <a:ext cx="8905028" cy="5575060"/>
          </a:xfrm>
          <a:custGeom>
            <a:avLst/>
            <a:gdLst/>
            <a:ahLst/>
            <a:cxnLst/>
            <a:rect r="r" b="b" t="t" l="l"/>
            <a:pathLst>
              <a:path h="5575060" w="8905028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495846">
            <a:off x="-3929800" y="-2685694"/>
            <a:ext cx="5243739" cy="7338566"/>
          </a:xfrm>
          <a:custGeom>
            <a:avLst/>
            <a:gdLst/>
            <a:ahLst/>
            <a:cxnLst/>
            <a:rect r="r" b="b" t="t" l="l"/>
            <a:pathLst>
              <a:path h="7338566" w="5243739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69876" y="3779361"/>
            <a:ext cx="7161071" cy="129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24"/>
              </a:lnSpc>
            </a:pPr>
            <a:r>
              <a:rPr lang="en-US" sz="7589">
                <a:solidFill>
                  <a:srgbClr val="01070A"/>
                </a:solidFill>
                <a:latin typeface="Carelia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95037" y="6679195"/>
            <a:ext cx="6639489" cy="62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A Student Academic Predictor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75654" y="5143500"/>
            <a:ext cx="9448343" cy="5616757"/>
          </a:xfrm>
          <a:custGeom>
            <a:avLst/>
            <a:gdLst/>
            <a:ahLst/>
            <a:cxnLst/>
            <a:rect r="r" b="b" t="t" l="l"/>
            <a:pathLst>
              <a:path h="5616757" w="9448343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00634" y="5428244"/>
            <a:ext cx="8436357" cy="5844796"/>
          </a:xfrm>
          <a:custGeom>
            <a:avLst/>
            <a:gdLst/>
            <a:ahLst/>
            <a:cxnLst/>
            <a:rect r="r" b="b" t="t" l="l"/>
            <a:pathLst>
              <a:path h="5844796" w="8436357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3456" y="2365012"/>
            <a:ext cx="13321088" cy="365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22403" y="-589740"/>
            <a:ext cx="9048214" cy="12247451"/>
            <a:chOff x="0" y="0"/>
            <a:chExt cx="2383069" cy="322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3069" cy="3225666"/>
            </a:xfrm>
            <a:custGeom>
              <a:avLst/>
              <a:gdLst/>
              <a:ahLst/>
              <a:cxnLst/>
              <a:rect r="r" b="b" t="t" l="l"/>
              <a:pathLst>
                <a:path h="3225666" w="2383069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9888020" y="5210885"/>
            <a:ext cx="5565196" cy="4047415"/>
          </a:xfrm>
          <a:custGeom>
            <a:avLst/>
            <a:gdLst/>
            <a:ahLst/>
            <a:cxnLst/>
            <a:rect r="r" b="b" t="t" l="l"/>
            <a:pathLst>
              <a:path h="4047415" w="5565196">
                <a:moveTo>
                  <a:pt x="5565195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5" y="4047415"/>
                </a:lnTo>
                <a:lnTo>
                  <a:pt x="55651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9267" y="1551332"/>
            <a:ext cx="5394683" cy="119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01070A"/>
                </a:solidFill>
                <a:latin typeface="Carelia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14066" y="3587453"/>
            <a:ext cx="6134769" cy="517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1070A"/>
                </a:solidFill>
                <a:latin typeface="Dosis"/>
              </a:rPr>
              <a:t>Introduction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1070A"/>
                </a:solidFill>
                <a:latin typeface="Dosis"/>
              </a:rPr>
              <a:t>Business Understanding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1070A"/>
                </a:solidFill>
                <a:latin typeface="Dosis"/>
              </a:rPr>
              <a:t>Objectives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1070A"/>
                </a:solidFill>
                <a:latin typeface="Dosis"/>
              </a:rPr>
              <a:t>Data Preparation 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1070A"/>
                </a:solidFill>
                <a:latin typeface="Dosis"/>
              </a:rPr>
              <a:t>Data Understanding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1070A"/>
                </a:solidFill>
                <a:latin typeface="Dosis"/>
              </a:rPr>
              <a:t>CRISP-DM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1070A"/>
                </a:solidFill>
                <a:latin typeface="Dosis"/>
              </a:rPr>
              <a:t>C</a:t>
            </a:r>
            <a:r>
              <a:rPr lang="en-US" sz="4200">
                <a:solidFill>
                  <a:srgbClr val="01070A"/>
                </a:solidFill>
                <a:latin typeface="Dosis"/>
              </a:rPr>
              <a:t>onclusions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355002" y="5873946"/>
            <a:ext cx="3190321" cy="3316969"/>
          </a:xfrm>
          <a:custGeom>
            <a:avLst/>
            <a:gdLst/>
            <a:ahLst/>
            <a:cxnLst/>
            <a:rect r="r" b="b" t="t" l="l"/>
            <a:pathLst>
              <a:path h="3316969" w="3190321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3208" y="2187631"/>
            <a:ext cx="3320006" cy="5791924"/>
            <a:chOff x="0" y="0"/>
            <a:chExt cx="1415529" cy="24694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5529" cy="2469465"/>
            </a:xfrm>
            <a:custGeom>
              <a:avLst/>
              <a:gdLst/>
              <a:ahLst/>
              <a:cxnLst/>
              <a:rect r="r" b="b" t="t" l="l"/>
              <a:pathLst>
                <a:path h="2469465" w="1415529">
                  <a:moveTo>
                    <a:pt x="72289" y="0"/>
                  </a:moveTo>
                  <a:lnTo>
                    <a:pt x="1343240" y="0"/>
                  </a:lnTo>
                  <a:cubicBezTo>
                    <a:pt x="1383165" y="0"/>
                    <a:pt x="1415529" y="32365"/>
                    <a:pt x="1415529" y="72289"/>
                  </a:cubicBezTo>
                  <a:lnTo>
                    <a:pt x="1415529" y="2397176"/>
                  </a:lnTo>
                  <a:cubicBezTo>
                    <a:pt x="1415529" y="2416348"/>
                    <a:pt x="1407913" y="2434735"/>
                    <a:pt x="1394356" y="2448292"/>
                  </a:cubicBezTo>
                  <a:cubicBezTo>
                    <a:pt x="1380800" y="2461849"/>
                    <a:pt x="1362413" y="2469465"/>
                    <a:pt x="1343240" y="2469465"/>
                  </a:cubicBezTo>
                  <a:lnTo>
                    <a:pt x="72289" y="2469465"/>
                  </a:lnTo>
                  <a:cubicBezTo>
                    <a:pt x="32365" y="2469465"/>
                    <a:pt x="0" y="2437100"/>
                    <a:pt x="0" y="2397176"/>
                  </a:cubicBezTo>
                  <a:lnTo>
                    <a:pt x="0" y="72289"/>
                  </a:lnTo>
                  <a:cubicBezTo>
                    <a:pt x="0" y="53117"/>
                    <a:pt x="7616" y="34730"/>
                    <a:pt x="21173" y="21173"/>
                  </a:cubicBezTo>
                  <a:cubicBezTo>
                    <a:pt x="34730" y="7616"/>
                    <a:pt x="53117" y="0"/>
                    <a:pt x="7228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15529" cy="2517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07389" y="2521931"/>
            <a:ext cx="3320006" cy="4919461"/>
            <a:chOff x="0" y="0"/>
            <a:chExt cx="1415529" cy="20974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5529" cy="2097479"/>
            </a:xfrm>
            <a:custGeom>
              <a:avLst/>
              <a:gdLst/>
              <a:ahLst/>
              <a:cxnLst/>
              <a:rect r="r" b="b" t="t" l="l"/>
              <a:pathLst>
                <a:path h="2097479" w="1415529">
                  <a:moveTo>
                    <a:pt x="72289" y="0"/>
                  </a:moveTo>
                  <a:lnTo>
                    <a:pt x="1343240" y="0"/>
                  </a:lnTo>
                  <a:cubicBezTo>
                    <a:pt x="1383165" y="0"/>
                    <a:pt x="1415529" y="32365"/>
                    <a:pt x="1415529" y="72289"/>
                  </a:cubicBezTo>
                  <a:lnTo>
                    <a:pt x="1415529" y="2025190"/>
                  </a:lnTo>
                  <a:cubicBezTo>
                    <a:pt x="1415529" y="2044362"/>
                    <a:pt x="1407913" y="2062749"/>
                    <a:pt x="1394356" y="2076306"/>
                  </a:cubicBezTo>
                  <a:cubicBezTo>
                    <a:pt x="1380800" y="2089863"/>
                    <a:pt x="1362413" y="2097479"/>
                    <a:pt x="1343240" y="2097479"/>
                  </a:cubicBezTo>
                  <a:lnTo>
                    <a:pt x="72289" y="2097479"/>
                  </a:lnTo>
                  <a:cubicBezTo>
                    <a:pt x="32365" y="2097479"/>
                    <a:pt x="0" y="2065114"/>
                    <a:pt x="0" y="2025190"/>
                  </a:cubicBezTo>
                  <a:lnTo>
                    <a:pt x="0" y="72289"/>
                  </a:lnTo>
                  <a:cubicBezTo>
                    <a:pt x="0" y="53117"/>
                    <a:pt x="7616" y="34730"/>
                    <a:pt x="21173" y="21173"/>
                  </a:cubicBezTo>
                  <a:cubicBezTo>
                    <a:pt x="34730" y="7616"/>
                    <a:pt x="53117" y="0"/>
                    <a:pt x="7228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15529" cy="2145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973505" y="6187563"/>
            <a:ext cx="2664364" cy="329412"/>
          </a:xfrm>
          <a:custGeom>
            <a:avLst/>
            <a:gdLst/>
            <a:ahLst/>
            <a:cxnLst/>
            <a:rect r="r" b="b" t="t" l="l"/>
            <a:pathLst>
              <a:path h="329412" w="2664364">
                <a:moveTo>
                  <a:pt x="0" y="0"/>
                </a:moveTo>
                <a:lnTo>
                  <a:pt x="2664364" y="0"/>
                </a:lnTo>
                <a:lnTo>
                  <a:pt x="2664364" y="329412"/>
                </a:lnTo>
                <a:lnTo>
                  <a:pt x="0" y="32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61805" y="2187631"/>
            <a:ext cx="3320006" cy="5791924"/>
            <a:chOff x="0" y="0"/>
            <a:chExt cx="1415529" cy="24694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9" cy="2469465"/>
            </a:xfrm>
            <a:custGeom>
              <a:avLst/>
              <a:gdLst/>
              <a:ahLst/>
              <a:cxnLst/>
              <a:rect r="r" b="b" t="t" l="l"/>
              <a:pathLst>
                <a:path h="2469465" w="1415529">
                  <a:moveTo>
                    <a:pt x="72289" y="0"/>
                  </a:moveTo>
                  <a:lnTo>
                    <a:pt x="1343240" y="0"/>
                  </a:lnTo>
                  <a:cubicBezTo>
                    <a:pt x="1383165" y="0"/>
                    <a:pt x="1415529" y="32365"/>
                    <a:pt x="1415529" y="72289"/>
                  </a:cubicBezTo>
                  <a:lnTo>
                    <a:pt x="1415529" y="2397176"/>
                  </a:lnTo>
                  <a:cubicBezTo>
                    <a:pt x="1415529" y="2416348"/>
                    <a:pt x="1407913" y="2434735"/>
                    <a:pt x="1394356" y="2448292"/>
                  </a:cubicBezTo>
                  <a:cubicBezTo>
                    <a:pt x="1380800" y="2461849"/>
                    <a:pt x="1362413" y="2469465"/>
                    <a:pt x="1343240" y="2469465"/>
                  </a:cubicBezTo>
                  <a:lnTo>
                    <a:pt x="72289" y="2469465"/>
                  </a:lnTo>
                  <a:cubicBezTo>
                    <a:pt x="32365" y="2469465"/>
                    <a:pt x="0" y="2437100"/>
                    <a:pt x="0" y="2397176"/>
                  </a:cubicBezTo>
                  <a:lnTo>
                    <a:pt x="0" y="72289"/>
                  </a:lnTo>
                  <a:cubicBezTo>
                    <a:pt x="0" y="53117"/>
                    <a:pt x="7616" y="34730"/>
                    <a:pt x="21173" y="21173"/>
                  </a:cubicBezTo>
                  <a:cubicBezTo>
                    <a:pt x="34730" y="7616"/>
                    <a:pt x="53117" y="0"/>
                    <a:pt x="7228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415529" cy="2517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646965" y="6243319"/>
            <a:ext cx="2664364" cy="329412"/>
          </a:xfrm>
          <a:custGeom>
            <a:avLst/>
            <a:gdLst/>
            <a:ahLst/>
            <a:cxnLst/>
            <a:rect r="r" b="b" t="t" l="l"/>
            <a:pathLst>
              <a:path h="329412" w="2664364">
                <a:moveTo>
                  <a:pt x="0" y="0"/>
                </a:moveTo>
                <a:lnTo>
                  <a:pt x="2664364" y="0"/>
                </a:lnTo>
                <a:lnTo>
                  <a:pt x="2664364" y="329412"/>
                </a:lnTo>
                <a:lnTo>
                  <a:pt x="0" y="32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994787" y="2521931"/>
            <a:ext cx="3320006" cy="4919461"/>
            <a:chOff x="0" y="0"/>
            <a:chExt cx="1415529" cy="20974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5529" cy="2097479"/>
            </a:xfrm>
            <a:custGeom>
              <a:avLst/>
              <a:gdLst/>
              <a:ahLst/>
              <a:cxnLst/>
              <a:rect r="r" b="b" t="t" l="l"/>
              <a:pathLst>
                <a:path h="2097479" w="1415529">
                  <a:moveTo>
                    <a:pt x="72289" y="0"/>
                  </a:moveTo>
                  <a:lnTo>
                    <a:pt x="1343240" y="0"/>
                  </a:lnTo>
                  <a:cubicBezTo>
                    <a:pt x="1383165" y="0"/>
                    <a:pt x="1415529" y="32365"/>
                    <a:pt x="1415529" y="72289"/>
                  </a:cubicBezTo>
                  <a:lnTo>
                    <a:pt x="1415529" y="2025190"/>
                  </a:lnTo>
                  <a:cubicBezTo>
                    <a:pt x="1415529" y="2044362"/>
                    <a:pt x="1407913" y="2062749"/>
                    <a:pt x="1394356" y="2076306"/>
                  </a:cubicBezTo>
                  <a:cubicBezTo>
                    <a:pt x="1380800" y="2089863"/>
                    <a:pt x="1362413" y="2097479"/>
                    <a:pt x="1343240" y="2097479"/>
                  </a:cubicBezTo>
                  <a:lnTo>
                    <a:pt x="72289" y="2097479"/>
                  </a:lnTo>
                  <a:cubicBezTo>
                    <a:pt x="32365" y="2097479"/>
                    <a:pt x="0" y="2065114"/>
                    <a:pt x="0" y="2025190"/>
                  </a:cubicBezTo>
                  <a:lnTo>
                    <a:pt x="0" y="72289"/>
                  </a:lnTo>
                  <a:cubicBezTo>
                    <a:pt x="0" y="53117"/>
                    <a:pt x="7616" y="34730"/>
                    <a:pt x="21173" y="21173"/>
                  </a:cubicBezTo>
                  <a:cubicBezTo>
                    <a:pt x="34730" y="7616"/>
                    <a:pt x="53117" y="0"/>
                    <a:pt x="7228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415529" cy="2145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98846" y="6187563"/>
            <a:ext cx="2664364" cy="329412"/>
          </a:xfrm>
          <a:custGeom>
            <a:avLst/>
            <a:gdLst/>
            <a:ahLst/>
            <a:cxnLst/>
            <a:rect r="r" b="b" t="t" l="l"/>
            <a:pathLst>
              <a:path h="329412" w="2664364">
                <a:moveTo>
                  <a:pt x="0" y="0"/>
                </a:moveTo>
                <a:lnTo>
                  <a:pt x="2664364" y="0"/>
                </a:lnTo>
                <a:lnTo>
                  <a:pt x="2664364" y="329412"/>
                </a:lnTo>
                <a:lnTo>
                  <a:pt x="0" y="32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622659" y="6011394"/>
            <a:ext cx="1909381" cy="527683"/>
          </a:xfrm>
          <a:custGeom>
            <a:avLst/>
            <a:gdLst/>
            <a:ahLst/>
            <a:cxnLst/>
            <a:rect r="r" b="b" t="t" l="l"/>
            <a:pathLst>
              <a:path h="527683" w="1909381">
                <a:moveTo>
                  <a:pt x="0" y="0"/>
                </a:moveTo>
                <a:lnTo>
                  <a:pt x="1909381" y="0"/>
                </a:lnTo>
                <a:lnTo>
                  <a:pt x="1909381" y="527684"/>
                </a:lnTo>
                <a:lnTo>
                  <a:pt x="0" y="527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54553" y="6623946"/>
            <a:ext cx="6266893" cy="4307065"/>
          </a:xfrm>
          <a:custGeom>
            <a:avLst/>
            <a:gdLst/>
            <a:ahLst/>
            <a:cxnLst/>
            <a:rect r="r" b="b" t="t" l="l"/>
            <a:pathLst>
              <a:path h="4307065" w="6266893">
                <a:moveTo>
                  <a:pt x="0" y="0"/>
                </a:moveTo>
                <a:lnTo>
                  <a:pt x="6266894" y="0"/>
                </a:lnTo>
                <a:lnTo>
                  <a:pt x="6266894" y="4307065"/>
                </a:lnTo>
                <a:lnTo>
                  <a:pt x="0" y="4307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2023959" y="6897975"/>
            <a:ext cx="4793068" cy="3485868"/>
          </a:xfrm>
          <a:custGeom>
            <a:avLst/>
            <a:gdLst/>
            <a:ahLst/>
            <a:cxnLst/>
            <a:rect r="r" b="b" t="t" l="l"/>
            <a:pathLst>
              <a:path h="3485868" w="4793068">
                <a:moveTo>
                  <a:pt x="0" y="0"/>
                </a:moveTo>
                <a:lnTo>
                  <a:pt x="4793068" y="0"/>
                </a:lnTo>
                <a:lnTo>
                  <a:pt x="4793068" y="3485868"/>
                </a:lnTo>
                <a:lnTo>
                  <a:pt x="0" y="348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361340" y="2762617"/>
            <a:ext cx="2539376" cy="3183247"/>
          </a:xfrm>
          <a:custGeom>
            <a:avLst/>
            <a:gdLst/>
            <a:ahLst/>
            <a:cxnLst/>
            <a:rect r="r" b="b" t="t" l="l"/>
            <a:pathLst>
              <a:path h="3183247" w="2539376">
                <a:moveTo>
                  <a:pt x="0" y="0"/>
                </a:moveTo>
                <a:lnTo>
                  <a:pt x="2539376" y="0"/>
                </a:lnTo>
                <a:lnTo>
                  <a:pt x="2539376" y="3183247"/>
                </a:lnTo>
                <a:lnTo>
                  <a:pt x="0" y="31832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4197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992576" y="2902296"/>
            <a:ext cx="2467654" cy="2937323"/>
          </a:xfrm>
          <a:custGeom>
            <a:avLst/>
            <a:gdLst/>
            <a:ahLst/>
            <a:cxnLst/>
            <a:rect r="r" b="b" t="t" l="l"/>
            <a:pathLst>
              <a:path h="2937323" w="2467654">
                <a:moveTo>
                  <a:pt x="0" y="0"/>
                </a:moveTo>
                <a:lnTo>
                  <a:pt x="2467654" y="0"/>
                </a:lnTo>
                <a:lnTo>
                  <a:pt x="2467654" y="2937323"/>
                </a:lnTo>
                <a:lnTo>
                  <a:pt x="0" y="2937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579" t="0" r="-3454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653012" y="2692618"/>
            <a:ext cx="2760024" cy="3318776"/>
          </a:xfrm>
          <a:custGeom>
            <a:avLst/>
            <a:gdLst/>
            <a:ahLst/>
            <a:cxnLst/>
            <a:rect r="r" b="b" t="t" l="l"/>
            <a:pathLst>
              <a:path h="3318776" w="2760024">
                <a:moveTo>
                  <a:pt x="0" y="0"/>
                </a:moveTo>
                <a:lnTo>
                  <a:pt x="2760023" y="0"/>
                </a:lnTo>
                <a:lnTo>
                  <a:pt x="2760023" y="3318776"/>
                </a:lnTo>
                <a:lnTo>
                  <a:pt x="0" y="33187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0067" r="0" b="-20067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478592" y="2977571"/>
            <a:ext cx="2352396" cy="2890948"/>
          </a:xfrm>
          <a:custGeom>
            <a:avLst/>
            <a:gdLst/>
            <a:ahLst/>
            <a:cxnLst/>
            <a:rect r="r" b="b" t="t" l="l"/>
            <a:pathLst>
              <a:path h="2890948" w="2352396">
                <a:moveTo>
                  <a:pt x="0" y="0"/>
                </a:moveTo>
                <a:lnTo>
                  <a:pt x="2352395" y="0"/>
                </a:lnTo>
                <a:lnTo>
                  <a:pt x="2352395" y="2890948"/>
                </a:lnTo>
                <a:lnTo>
                  <a:pt x="0" y="28909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489405" y="863649"/>
            <a:ext cx="12378908" cy="8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>
                <a:solidFill>
                  <a:srgbClr val="01070A"/>
                </a:solidFill>
                <a:latin typeface="Carelia"/>
              </a:rPr>
              <a:t>The Performers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21744" y="6754594"/>
            <a:ext cx="2822933" cy="42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2">
                <a:solidFill>
                  <a:srgbClr val="01070A"/>
                </a:solidFill>
                <a:latin typeface="Dosis"/>
              </a:rPr>
              <a:t>DATA  ANALYST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62836" y="6657411"/>
            <a:ext cx="2822933" cy="42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2">
                <a:solidFill>
                  <a:srgbClr val="01070A"/>
                </a:solidFill>
                <a:latin typeface="Dosis"/>
              </a:rPr>
              <a:t>DATA SCIENTIST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14936" y="6046699"/>
            <a:ext cx="2822933" cy="4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13"/>
              </a:lnSpc>
              <a:spcBef>
                <a:spcPct val="0"/>
              </a:spcBef>
            </a:pPr>
            <a:r>
              <a:rPr lang="en-US" sz="2938">
                <a:solidFill>
                  <a:srgbClr val="01070A"/>
                </a:solidFill>
                <a:latin typeface="Dosis Medium"/>
              </a:rPr>
              <a:t>Koteswar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90102" y="6781698"/>
            <a:ext cx="2822933" cy="42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2">
                <a:solidFill>
                  <a:srgbClr val="01070A"/>
                </a:solidFill>
                <a:latin typeface="Dosis"/>
              </a:rPr>
              <a:t>DEVELOPER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29385" y="6120086"/>
            <a:ext cx="2822933" cy="5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53"/>
              </a:lnSpc>
              <a:spcBef>
                <a:spcPct val="0"/>
              </a:spcBef>
            </a:pPr>
            <a:r>
              <a:rPr lang="en-US" sz="3038">
                <a:solidFill>
                  <a:srgbClr val="01070A"/>
                </a:solidFill>
                <a:latin typeface="Dosis Medium"/>
              </a:rPr>
              <a:t>Narasimha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73208" y="6046699"/>
            <a:ext cx="3478410" cy="51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5"/>
              </a:lnSpc>
              <a:spcBef>
                <a:spcPct val="0"/>
              </a:spcBef>
            </a:pPr>
            <a:r>
              <a:rPr lang="en-US" sz="3004">
                <a:solidFill>
                  <a:srgbClr val="01070A"/>
                </a:solidFill>
                <a:latin typeface="Dosis Medium"/>
              </a:rPr>
              <a:t>Sri Harshetha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77539" y="6023989"/>
            <a:ext cx="1754500" cy="46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3038">
                <a:solidFill>
                  <a:srgbClr val="01070A"/>
                </a:solidFill>
                <a:latin typeface="Dosis Medium"/>
              </a:rPr>
              <a:t>Ganesh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57847" y="6657411"/>
            <a:ext cx="2822933" cy="42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2">
                <a:solidFill>
                  <a:srgbClr val="01070A"/>
                </a:solidFill>
                <a:latin typeface="Dosis"/>
              </a:rPr>
              <a:t>DATA ENGINNER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37331" y="2030095"/>
            <a:ext cx="13293258" cy="6791564"/>
            <a:chOff x="0" y="0"/>
            <a:chExt cx="3501105" cy="1788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1105" cy="1788725"/>
            </a:xfrm>
            <a:custGeom>
              <a:avLst/>
              <a:gdLst/>
              <a:ahLst/>
              <a:cxnLst/>
              <a:rect r="r" b="b" t="t" l="l"/>
              <a:pathLst>
                <a:path h="1788725" w="350110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7716">
            <a:off x="2897598" y="1747718"/>
            <a:ext cx="13293258" cy="6791564"/>
            <a:chOff x="0" y="0"/>
            <a:chExt cx="3501105" cy="1788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1105" cy="1788725"/>
            </a:xfrm>
            <a:custGeom>
              <a:avLst/>
              <a:gdLst/>
              <a:ahLst/>
              <a:cxnLst/>
              <a:rect r="r" b="b" t="t" l="l"/>
              <a:pathLst>
                <a:path h="1788725" w="350110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928985" y="1314623"/>
            <a:ext cx="3667332" cy="946839"/>
          </a:xfrm>
          <a:custGeom>
            <a:avLst/>
            <a:gdLst/>
            <a:ahLst/>
            <a:cxnLst/>
            <a:rect r="r" b="b" t="t" l="l"/>
            <a:pathLst>
              <a:path h="946839" w="3667332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93481" y="2874767"/>
            <a:ext cx="7938341" cy="981468"/>
          </a:xfrm>
          <a:custGeom>
            <a:avLst/>
            <a:gdLst/>
            <a:ahLst/>
            <a:cxnLst/>
            <a:rect r="r" b="b" t="t" l="l"/>
            <a:pathLst>
              <a:path h="981468" w="7938341">
                <a:moveTo>
                  <a:pt x="0" y="0"/>
                </a:moveTo>
                <a:lnTo>
                  <a:pt x="7938341" y="0"/>
                </a:lnTo>
                <a:lnTo>
                  <a:pt x="7938341" y="981468"/>
                </a:lnTo>
                <a:lnTo>
                  <a:pt x="0" y="981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10042" y="5644952"/>
            <a:ext cx="6921795" cy="4114800"/>
          </a:xfrm>
          <a:custGeom>
            <a:avLst/>
            <a:gdLst/>
            <a:ahLst/>
            <a:cxnLst/>
            <a:rect r="r" b="b" t="t" l="l"/>
            <a:pathLst>
              <a:path h="4114800" w="6921795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51826" y="2986472"/>
            <a:ext cx="11184348" cy="86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5"/>
              </a:lnSpc>
              <a:spcBef>
                <a:spcPct val="0"/>
              </a:spcBef>
            </a:pPr>
            <a:r>
              <a:rPr lang="en-US" sz="5132">
                <a:solidFill>
                  <a:srgbClr val="01070A"/>
                </a:solidFill>
                <a:latin typeface="Carelia"/>
              </a:rPr>
              <a:t>Business Understanding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70853" y="4040549"/>
            <a:ext cx="11546748" cy="215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1538" indent="-265769" lvl="1">
              <a:lnSpc>
                <a:spcPts val="3446"/>
              </a:lnSpc>
              <a:buFont typeface="Arial"/>
              <a:buChar char="•"/>
            </a:pPr>
            <a:r>
              <a:rPr lang="en-US" sz="2461">
                <a:solidFill>
                  <a:srgbClr val="01070A"/>
                </a:solidFill>
                <a:latin typeface="Dosis"/>
              </a:rPr>
              <a:t>As student engineers, we are on a mission to transform education by leveraging cutting-edge </a:t>
            </a:r>
          </a:p>
          <a:p>
            <a:pPr>
              <a:lnSpc>
                <a:spcPts val="3446"/>
              </a:lnSpc>
            </a:pPr>
            <a:r>
              <a:rPr lang="en-US" sz="2461">
                <a:solidFill>
                  <a:srgbClr val="01070A"/>
                </a:solidFill>
                <a:latin typeface="Dosis"/>
              </a:rPr>
              <a:t>technology such as machine learning to empower other students facing challenges.</a:t>
            </a:r>
          </a:p>
          <a:p>
            <a:pPr>
              <a:lnSpc>
                <a:spcPts val="3446"/>
              </a:lnSpc>
            </a:pPr>
          </a:p>
          <a:p>
            <a:pPr marL="531538" indent="-265769" lvl="1">
              <a:lnSpc>
                <a:spcPts val="3446"/>
              </a:lnSpc>
              <a:buFont typeface="Arial"/>
              <a:buChar char="•"/>
            </a:pPr>
            <a:r>
              <a:rPr lang="en-US" sz="2461">
                <a:solidFill>
                  <a:srgbClr val="01070A"/>
                </a:solidFill>
                <a:latin typeface="Dosis"/>
              </a:rPr>
              <a:t>Our project predicts academic performance by identifying key factors for success, allowing 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r>
              <a:rPr lang="en-US" sz="2461">
                <a:solidFill>
                  <a:srgbClr val="01070A"/>
                </a:solidFill>
                <a:latin typeface="Dosis"/>
              </a:rPr>
              <a:t>us to provide targeted assistance and pave the way for brighter futures.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7541" y="1028700"/>
            <a:ext cx="14154503" cy="8229600"/>
            <a:chOff x="0" y="0"/>
            <a:chExt cx="3727935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7935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27935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37385" y="3367245"/>
            <a:ext cx="1855658" cy="185565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794018" y="3738417"/>
            <a:ext cx="1142391" cy="1113312"/>
          </a:xfrm>
          <a:custGeom>
            <a:avLst/>
            <a:gdLst/>
            <a:ahLst/>
            <a:cxnLst/>
            <a:rect r="r" b="b" t="t" l="l"/>
            <a:pathLst>
              <a:path h="1113312" w="1142391">
                <a:moveTo>
                  <a:pt x="0" y="0"/>
                </a:moveTo>
                <a:lnTo>
                  <a:pt x="1142391" y="0"/>
                </a:lnTo>
                <a:lnTo>
                  <a:pt x="1142391" y="1113313"/>
                </a:lnTo>
                <a:lnTo>
                  <a:pt x="0" y="11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6159" y="6894969"/>
            <a:ext cx="3835024" cy="3091905"/>
          </a:xfrm>
          <a:custGeom>
            <a:avLst/>
            <a:gdLst/>
            <a:ahLst/>
            <a:cxnLst/>
            <a:rect r="r" b="b" t="t" l="l"/>
            <a:pathLst>
              <a:path h="3091905" w="3835024">
                <a:moveTo>
                  <a:pt x="0" y="0"/>
                </a:moveTo>
                <a:lnTo>
                  <a:pt x="3835024" y="0"/>
                </a:lnTo>
                <a:lnTo>
                  <a:pt x="3835024" y="3091905"/>
                </a:lnTo>
                <a:lnTo>
                  <a:pt x="0" y="3091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623173" y="3367245"/>
            <a:ext cx="1855658" cy="185565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9169" y="3367245"/>
            <a:ext cx="1855658" cy="185565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98302" y="3367245"/>
            <a:ext cx="1855658" cy="185565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026068" y="3665981"/>
            <a:ext cx="1177785" cy="1346740"/>
          </a:xfrm>
          <a:custGeom>
            <a:avLst/>
            <a:gdLst/>
            <a:ahLst/>
            <a:cxnLst/>
            <a:rect r="r" b="b" t="t" l="l"/>
            <a:pathLst>
              <a:path h="1346740" w="1177785">
                <a:moveTo>
                  <a:pt x="0" y="0"/>
                </a:moveTo>
                <a:lnTo>
                  <a:pt x="1177785" y="0"/>
                </a:lnTo>
                <a:lnTo>
                  <a:pt x="1177785" y="1346740"/>
                </a:lnTo>
                <a:lnTo>
                  <a:pt x="0" y="1346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301062" y="3723426"/>
            <a:ext cx="871871" cy="1128304"/>
          </a:xfrm>
          <a:custGeom>
            <a:avLst/>
            <a:gdLst/>
            <a:ahLst/>
            <a:cxnLst/>
            <a:rect r="r" b="b" t="t" l="l"/>
            <a:pathLst>
              <a:path h="1128304" w="871871">
                <a:moveTo>
                  <a:pt x="0" y="0"/>
                </a:moveTo>
                <a:lnTo>
                  <a:pt x="871871" y="0"/>
                </a:lnTo>
                <a:lnTo>
                  <a:pt x="871871" y="1128304"/>
                </a:lnTo>
                <a:lnTo>
                  <a:pt x="0" y="1128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236452" y="3621704"/>
            <a:ext cx="996588" cy="1346740"/>
          </a:xfrm>
          <a:custGeom>
            <a:avLst/>
            <a:gdLst/>
            <a:ahLst/>
            <a:cxnLst/>
            <a:rect r="r" b="b" t="t" l="l"/>
            <a:pathLst>
              <a:path h="1346740" w="996588">
                <a:moveTo>
                  <a:pt x="0" y="0"/>
                </a:moveTo>
                <a:lnTo>
                  <a:pt x="996587" y="0"/>
                </a:lnTo>
                <a:lnTo>
                  <a:pt x="996587" y="1346740"/>
                </a:lnTo>
                <a:lnTo>
                  <a:pt x="0" y="13467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664827" y="7806013"/>
            <a:ext cx="5792103" cy="2522235"/>
          </a:xfrm>
          <a:custGeom>
            <a:avLst/>
            <a:gdLst/>
            <a:ahLst/>
            <a:cxnLst/>
            <a:rect r="r" b="b" t="t" l="l"/>
            <a:pathLst>
              <a:path h="2522235" w="5792103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474245" y="1527166"/>
            <a:ext cx="8762207" cy="115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5"/>
              </a:lnSpc>
              <a:spcBef>
                <a:spcPct val="0"/>
              </a:spcBef>
            </a:pPr>
            <a:r>
              <a:rPr lang="en-US" sz="6832">
                <a:solidFill>
                  <a:srgbClr val="01070A"/>
                </a:solidFill>
                <a:latin typeface="Carelia"/>
              </a:rPr>
              <a:t>Data Preparation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86735" y="5676562"/>
            <a:ext cx="2757164" cy="170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>
                <a:solidFill>
                  <a:srgbClr val="01070A"/>
                </a:solidFill>
                <a:latin typeface="Dosis Bold"/>
              </a:rPr>
              <a:t>This dataset approach students achievement in secondary education of two Portuguese schools.</a:t>
            </a:r>
          </a:p>
          <a:p>
            <a:pPr algn="ctr">
              <a:lnSpc>
                <a:spcPts val="2761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172524" y="5850703"/>
            <a:ext cx="2757164" cy="135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>
                <a:solidFill>
                  <a:srgbClr val="01070A"/>
                </a:solidFill>
                <a:latin typeface="Dosis Bold"/>
                <a:ea typeface="Dosis Bold"/>
              </a:rPr>
              <a:t>The shape of our data set is (395 rows × 31 columns).</a:t>
            </a:r>
          </a:p>
          <a:p>
            <a:pPr algn="ctr">
              <a:lnSpc>
                <a:spcPts val="2761"/>
              </a:lnSpc>
            </a:pPr>
          </a:p>
          <a:p>
            <a:pPr algn="ctr">
              <a:lnSpc>
                <a:spcPts val="276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5728330"/>
            <a:ext cx="2757164" cy="204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>
                <a:solidFill>
                  <a:srgbClr val="01070A"/>
                </a:solidFill>
                <a:latin typeface="Dosis Bold"/>
              </a:rPr>
              <a:t>No missing values in the data, so we do not have to process lines with missing values.</a:t>
            </a:r>
          </a:p>
          <a:p>
            <a:pPr algn="ctr">
              <a:lnSpc>
                <a:spcPts val="2761"/>
              </a:lnSpc>
            </a:pPr>
          </a:p>
          <a:p>
            <a:pPr algn="ctr">
              <a:lnSpc>
                <a:spcPts val="2761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798302" y="5728330"/>
            <a:ext cx="2757164" cy="101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>
                <a:solidFill>
                  <a:srgbClr val="01070A"/>
                </a:solidFill>
                <a:latin typeface="Dosis Bold"/>
              </a:rPr>
              <a:t>The last column tells us whether or not the student passed the final exam.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01211" y="2649026"/>
            <a:ext cx="8999702" cy="68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>
                <a:solidFill>
                  <a:srgbClr val="01070A"/>
                </a:solidFill>
                <a:latin typeface="Dosis Bold"/>
              </a:rPr>
              <a:t>Source : Paulo Cortez, University of Minho, GuimarÃ£es, Portugal, </a:t>
            </a:r>
            <a:r>
              <a:rPr lang="en-US" sz="1672" u="none">
                <a:solidFill>
                  <a:srgbClr val="01070A"/>
                </a:solidFill>
                <a:latin typeface="Dosis Bold"/>
              </a:rPr>
              <a:t>http://www3.dsi.uminho.pt/pcortez</a:t>
            </a:r>
          </a:p>
          <a:p>
            <a:pPr algn="ctr">
              <a:lnSpc>
                <a:spcPts val="318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21842" cy="2452800"/>
            </a:xfrm>
            <a:custGeom>
              <a:avLst/>
              <a:gdLst/>
              <a:ahLst/>
              <a:cxnLst/>
              <a:rect r="r" b="b" t="t" l="l"/>
              <a:pathLst>
                <a:path h="2452800" w="4021842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38286" y="1258302"/>
            <a:ext cx="12705720" cy="8334250"/>
            <a:chOff x="0" y="0"/>
            <a:chExt cx="3895412" cy="2555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5412" cy="2555175"/>
            </a:xfrm>
            <a:custGeom>
              <a:avLst/>
              <a:gdLst/>
              <a:ahLst/>
              <a:cxnLst/>
              <a:rect r="r" b="b" t="t" l="l"/>
              <a:pathLst>
                <a:path h="2555175" w="3895412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18258" y="7367317"/>
            <a:ext cx="674495" cy="506485"/>
          </a:xfrm>
          <a:custGeom>
            <a:avLst/>
            <a:gdLst/>
            <a:ahLst/>
            <a:cxnLst/>
            <a:rect r="r" b="b" t="t" l="l"/>
            <a:pathLst>
              <a:path h="506485" w="674495">
                <a:moveTo>
                  <a:pt x="0" y="0"/>
                </a:moveTo>
                <a:lnTo>
                  <a:pt x="674495" y="0"/>
                </a:lnTo>
                <a:lnTo>
                  <a:pt x="674495" y="506484"/>
                </a:lnTo>
                <a:lnTo>
                  <a:pt x="0" y="506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64631" y="7415477"/>
            <a:ext cx="492930" cy="682901"/>
          </a:xfrm>
          <a:custGeom>
            <a:avLst/>
            <a:gdLst/>
            <a:ahLst/>
            <a:cxnLst/>
            <a:rect r="r" b="b" t="t" l="l"/>
            <a:pathLst>
              <a:path h="682901" w="492930">
                <a:moveTo>
                  <a:pt x="0" y="0"/>
                </a:moveTo>
                <a:lnTo>
                  <a:pt x="492930" y="0"/>
                </a:lnTo>
                <a:lnTo>
                  <a:pt x="492930" y="682901"/>
                </a:lnTo>
                <a:lnTo>
                  <a:pt x="0" y="682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7286">
            <a:off x="12281906" y="1324888"/>
            <a:ext cx="3984159" cy="4692264"/>
          </a:xfrm>
          <a:custGeom>
            <a:avLst/>
            <a:gdLst/>
            <a:ahLst/>
            <a:cxnLst/>
            <a:rect r="r" b="b" t="t" l="l"/>
            <a:pathLst>
              <a:path h="4692264" w="3984159">
                <a:moveTo>
                  <a:pt x="0" y="0"/>
                </a:moveTo>
                <a:lnTo>
                  <a:pt x="3984159" y="0"/>
                </a:lnTo>
                <a:lnTo>
                  <a:pt x="3984159" y="4692264"/>
                </a:lnTo>
                <a:lnTo>
                  <a:pt x="0" y="4692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64631" y="2149680"/>
            <a:ext cx="8894674" cy="115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25"/>
              </a:lnSpc>
              <a:spcBef>
                <a:spcPct val="0"/>
              </a:spcBef>
            </a:pPr>
            <a:r>
              <a:rPr lang="en-US" sz="6732">
                <a:solidFill>
                  <a:srgbClr val="01070A"/>
                </a:solidFill>
                <a:latin typeface="Carelia"/>
              </a:rPr>
              <a:t>Data Understanding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110487" y="5221960"/>
            <a:ext cx="1604474" cy="1723556"/>
          </a:xfrm>
          <a:custGeom>
            <a:avLst/>
            <a:gdLst/>
            <a:ahLst/>
            <a:cxnLst/>
            <a:rect r="r" b="b" t="t" l="l"/>
            <a:pathLst>
              <a:path h="1723556" w="1604474">
                <a:moveTo>
                  <a:pt x="0" y="0"/>
                </a:moveTo>
                <a:lnTo>
                  <a:pt x="1604474" y="0"/>
                </a:lnTo>
                <a:lnTo>
                  <a:pt x="1604474" y="1723556"/>
                </a:lnTo>
                <a:lnTo>
                  <a:pt x="0" y="17235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81926" y="3588691"/>
            <a:ext cx="796118" cy="910322"/>
          </a:xfrm>
          <a:custGeom>
            <a:avLst/>
            <a:gdLst/>
            <a:ahLst/>
            <a:cxnLst/>
            <a:rect r="r" b="b" t="t" l="l"/>
            <a:pathLst>
              <a:path h="910322" w="796118">
                <a:moveTo>
                  <a:pt x="0" y="0"/>
                </a:moveTo>
                <a:lnTo>
                  <a:pt x="796117" y="0"/>
                </a:lnTo>
                <a:lnTo>
                  <a:pt x="796117" y="910322"/>
                </a:lnTo>
                <a:lnTo>
                  <a:pt x="0" y="910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38704" y="2915437"/>
            <a:ext cx="678678" cy="661403"/>
          </a:xfrm>
          <a:custGeom>
            <a:avLst/>
            <a:gdLst/>
            <a:ahLst/>
            <a:cxnLst/>
            <a:rect r="r" b="b" t="t" l="l"/>
            <a:pathLst>
              <a:path h="661403" w="678678">
                <a:moveTo>
                  <a:pt x="0" y="0"/>
                </a:moveTo>
                <a:lnTo>
                  <a:pt x="678678" y="0"/>
                </a:lnTo>
                <a:lnTo>
                  <a:pt x="678678" y="661403"/>
                </a:lnTo>
                <a:lnTo>
                  <a:pt x="0" y="6614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53178" y="8855392"/>
            <a:ext cx="770217" cy="943473"/>
          </a:xfrm>
          <a:custGeom>
            <a:avLst/>
            <a:gdLst/>
            <a:ahLst/>
            <a:cxnLst/>
            <a:rect r="r" b="b" t="t" l="l"/>
            <a:pathLst>
              <a:path h="943473" w="770217">
                <a:moveTo>
                  <a:pt x="0" y="0"/>
                </a:moveTo>
                <a:lnTo>
                  <a:pt x="770217" y="0"/>
                </a:lnTo>
                <a:lnTo>
                  <a:pt x="770217" y="943473"/>
                </a:lnTo>
                <a:lnTo>
                  <a:pt x="0" y="9434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501968" y="3986702"/>
            <a:ext cx="9631488" cy="307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0484" indent="-315242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01070A"/>
                </a:solidFill>
                <a:latin typeface="Dosis Bold"/>
              </a:rPr>
              <a:t>This dataset consists of information about academics of students</a:t>
            </a:r>
          </a:p>
          <a:p>
            <a:pPr marL="630484" indent="-315242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01070A"/>
                </a:solidFill>
                <a:latin typeface="Dosis Bold"/>
              </a:rPr>
              <a:t>Attributes such as  Student’s preference of higher education ,Mother’s higher education,Father’s higher education,Student’s study hours etc</a:t>
            </a:r>
          </a:p>
          <a:p>
            <a:pPr algn="l" marL="630484" indent="-315242" lvl="1">
              <a:lnSpc>
                <a:spcPts val="4088"/>
              </a:lnSpc>
              <a:buFont typeface="Arial"/>
              <a:buChar char="•"/>
            </a:pPr>
            <a:r>
              <a:rPr lang="en-US" sz="2920">
                <a:solidFill>
                  <a:srgbClr val="01070A"/>
                </a:solidFill>
                <a:latin typeface="Dosis Bold"/>
              </a:rPr>
              <a:t>Student’s overall growth attribute is target feature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1710" y="3045203"/>
            <a:ext cx="4568927" cy="4927274"/>
          </a:xfrm>
          <a:custGeom>
            <a:avLst/>
            <a:gdLst/>
            <a:ahLst/>
            <a:cxnLst/>
            <a:rect r="r" b="b" t="t" l="l"/>
            <a:pathLst>
              <a:path h="4927274" w="4568927">
                <a:moveTo>
                  <a:pt x="0" y="0"/>
                </a:moveTo>
                <a:lnTo>
                  <a:pt x="4568927" y="0"/>
                </a:lnTo>
                <a:lnTo>
                  <a:pt x="4568927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0612" y="3996758"/>
            <a:ext cx="2560425" cy="707608"/>
          </a:xfrm>
          <a:custGeom>
            <a:avLst/>
            <a:gdLst/>
            <a:ahLst/>
            <a:cxnLst/>
            <a:rect r="r" b="b" t="t" l="l"/>
            <a:pathLst>
              <a:path h="707608" w="2560425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57461" y="3045203"/>
            <a:ext cx="4568927" cy="4927274"/>
          </a:xfrm>
          <a:custGeom>
            <a:avLst/>
            <a:gdLst/>
            <a:ahLst/>
            <a:cxnLst/>
            <a:rect r="r" b="b" t="t" l="l"/>
            <a:pathLst>
              <a:path h="4927274" w="4568927">
                <a:moveTo>
                  <a:pt x="0" y="0"/>
                </a:moveTo>
                <a:lnTo>
                  <a:pt x="4568927" y="0"/>
                </a:lnTo>
                <a:lnTo>
                  <a:pt x="4568927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2234" y="4061656"/>
            <a:ext cx="3380758" cy="934318"/>
          </a:xfrm>
          <a:custGeom>
            <a:avLst/>
            <a:gdLst/>
            <a:ahLst/>
            <a:cxnLst/>
            <a:rect r="r" b="b" t="t" l="l"/>
            <a:pathLst>
              <a:path h="934318" w="3380758">
                <a:moveTo>
                  <a:pt x="0" y="0"/>
                </a:moveTo>
                <a:lnTo>
                  <a:pt x="3380758" y="0"/>
                </a:lnTo>
                <a:lnTo>
                  <a:pt x="3380758" y="934318"/>
                </a:lnTo>
                <a:lnTo>
                  <a:pt x="0" y="934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64588" y="3045203"/>
            <a:ext cx="4568927" cy="4927274"/>
          </a:xfrm>
          <a:custGeom>
            <a:avLst/>
            <a:gdLst/>
            <a:ahLst/>
            <a:cxnLst/>
            <a:rect r="r" b="b" t="t" l="l"/>
            <a:pathLst>
              <a:path h="4927274" w="4568927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6706" y="4372195"/>
            <a:ext cx="2560425" cy="707608"/>
          </a:xfrm>
          <a:custGeom>
            <a:avLst/>
            <a:gdLst/>
            <a:ahLst/>
            <a:cxnLst/>
            <a:rect r="r" b="b" t="t" l="l"/>
            <a:pathLst>
              <a:path h="707608" w="2560425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63001" y="7012197"/>
            <a:ext cx="5939287" cy="4114800"/>
          </a:xfrm>
          <a:custGeom>
            <a:avLst/>
            <a:gdLst/>
            <a:ahLst/>
            <a:cxnLst/>
            <a:rect r="r" b="b" t="t" l="l"/>
            <a:pathLst>
              <a:path h="4114800" w="5939287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00568" y="5364602"/>
            <a:ext cx="2757164" cy="200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2872">
                <a:solidFill>
                  <a:srgbClr val="01070A"/>
                </a:solidFill>
                <a:latin typeface="Dosis"/>
              </a:rPr>
              <a:t>F</a:t>
            </a:r>
            <a:r>
              <a:rPr lang="en-US" sz="2872" strike="noStrike" u="none">
                <a:solidFill>
                  <a:srgbClr val="01070A"/>
                </a:solidFill>
                <a:latin typeface="Dosis"/>
              </a:rPr>
              <a:t>ind out what most affects student achievement</a:t>
            </a:r>
          </a:p>
          <a:p>
            <a:pPr algn="ctr">
              <a:lnSpc>
                <a:spcPts val="402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170470" y="5193787"/>
            <a:ext cx="2757164" cy="303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1"/>
              </a:lnSpc>
            </a:pPr>
            <a:r>
              <a:rPr lang="en-US" sz="2572">
                <a:solidFill>
                  <a:srgbClr val="01070A"/>
                </a:solidFill>
                <a:latin typeface="Dosis"/>
              </a:rPr>
              <a:t>C</a:t>
            </a:r>
            <a:r>
              <a:rPr lang="en-US" sz="2572" strike="noStrike" u="none">
                <a:solidFill>
                  <a:srgbClr val="01070A"/>
                </a:solidFill>
                <a:latin typeface="Dosis"/>
              </a:rPr>
              <a:t>ompare the two machine learning algorithms.Find the best algorithm with high accuracy</a:t>
            </a:r>
          </a:p>
          <a:p>
            <a:pPr algn="ctr">
              <a:lnSpc>
                <a:spcPts val="3041"/>
              </a:lnSpc>
            </a:pPr>
          </a:p>
          <a:p>
            <a:pPr algn="ctr">
              <a:lnSpc>
                <a:spcPts val="304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792643" y="1202028"/>
            <a:ext cx="6702715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OBJECTIVES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23444" y="3975931"/>
            <a:ext cx="2905458" cy="75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1070A"/>
                </a:solidFill>
                <a:latin typeface="Carelia"/>
              </a:rPr>
              <a:t>Predict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71739" y="4883272"/>
            <a:ext cx="2757164" cy="266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01070A"/>
                </a:solidFill>
                <a:latin typeface="Dosis"/>
              </a:rPr>
              <a:t>P</a:t>
            </a:r>
            <a:r>
              <a:rPr lang="en-US" sz="2672" strike="noStrike" u="none">
                <a:solidFill>
                  <a:srgbClr val="01070A"/>
                </a:solidFill>
                <a:latin typeface="Dosis"/>
              </a:rPr>
              <a:t>redict whether or not a student will pass the final exam based on certain information given</a:t>
            </a:r>
          </a:p>
          <a:p>
            <a:pPr algn="ctr">
              <a:lnSpc>
                <a:spcPts val="276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836088" y="4480812"/>
            <a:ext cx="3710145" cy="51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5"/>
              </a:lnSpc>
              <a:spcBef>
                <a:spcPct val="0"/>
              </a:spcBef>
            </a:pPr>
            <a:r>
              <a:rPr lang="en-US" sz="2968">
                <a:solidFill>
                  <a:srgbClr val="01070A"/>
                </a:solidFill>
                <a:latin typeface="Carelia"/>
              </a:rPr>
              <a:t>OPTIMAL MODEL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24078" y="4144262"/>
            <a:ext cx="3710145" cy="85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5"/>
              </a:lnSpc>
              <a:spcBef>
                <a:spcPct val="0"/>
              </a:spcBef>
            </a:pPr>
            <a:r>
              <a:rPr lang="en-US" sz="2468">
                <a:solidFill>
                  <a:srgbClr val="01070A"/>
                </a:solidFill>
                <a:latin typeface="Carelia"/>
              </a:rPr>
              <a:t>EFFECTIVE ATTRIBUTES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93123">
            <a:off x="915225" y="1114273"/>
            <a:ext cx="3283874" cy="5122453"/>
            <a:chOff x="0" y="0"/>
            <a:chExt cx="1006794" cy="15704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6794" cy="1570479"/>
            </a:xfrm>
            <a:custGeom>
              <a:avLst/>
              <a:gdLst/>
              <a:ahLst/>
              <a:cxnLst/>
              <a:rect r="r" b="b" t="t" l="l"/>
              <a:pathLst>
                <a:path h="1570479" w="1006794">
                  <a:moveTo>
                    <a:pt x="16503" y="0"/>
                  </a:moveTo>
                  <a:lnTo>
                    <a:pt x="990291" y="0"/>
                  </a:lnTo>
                  <a:cubicBezTo>
                    <a:pt x="999405" y="0"/>
                    <a:pt x="1006794" y="7389"/>
                    <a:pt x="1006794" y="16503"/>
                  </a:cubicBezTo>
                  <a:lnTo>
                    <a:pt x="1006794" y="1553976"/>
                  </a:lnTo>
                  <a:cubicBezTo>
                    <a:pt x="1006794" y="1563090"/>
                    <a:pt x="999405" y="1570479"/>
                    <a:pt x="990291" y="1570479"/>
                  </a:cubicBezTo>
                  <a:lnTo>
                    <a:pt x="16503" y="1570479"/>
                  </a:lnTo>
                  <a:cubicBezTo>
                    <a:pt x="7389" y="1570479"/>
                    <a:pt x="0" y="1563090"/>
                    <a:pt x="0" y="1553976"/>
                  </a:cubicBezTo>
                  <a:lnTo>
                    <a:pt x="0" y="16503"/>
                  </a:lnTo>
                  <a:cubicBezTo>
                    <a:pt x="0" y="7389"/>
                    <a:pt x="7389" y="0"/>
                    <a:pt x="16503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06794" cy="1618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6111" y="1237806"/>
            <a:ext cx="3283874" cy="5202453"/>
            <a:chOff x="0" y="0"/>
            <a:chExt cx="1006794" cy="15950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6794" cy="1595006"/>
            </a:xfrm>
            <a:custGeom>
              <a:avLst/>
              <a:gdLst/>
              <a:ahLst/>
              <a:cxnLst/>
              <a:rect r="r" b="b" t="t" l="l"/>
              <a:pathLst>
                <a:path h="1595006" w="1006794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569073"/>
                  </a:lnTo>
                  <a:cubicBezTo>
                    <a:pt x="1006794" y="1575951"/>
                    <a:pt x="1004062" y="1582547"/>
                    <a:pt x="999198" y="1587410"/>
                  </a:cubicBezTo>
                  <a:cubicBezTo>
                    <a:pt x="994335" y="1592274"/>
                    <a:pt x="987739" y="1595006"/>
                    <a:pt x="980861" y="1595006"/>
                  </a:cubicBezTo>
                  <a:lnTo>
                    <a:pt x="25933" y="1595006"/>
                  </a:lnTo>
                  <a:cubicBezTo>
                    <a:pt x="19055" y="1595006"/>
                    <a:pt x="12459" y="1592274"/>
                    <a:pt x="7596" y="1587410"/>
                  </a:cubicBezTo>
                  <a:cubicBezTo>
                    <a:pt x="2732" y="1582547"/>
                    <a:pt x="0" y="1575951"/>
                    <a:pt x="0" y="1569073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06794" cy="1642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78655">
            <a:off x="2777538" y="1090737"/>
            <a:ext cx="1752527" cy="388742"/>
          </a:xfrm>
          <a:custGeom>
            <a:avLst/>
            <a:gdLst/>
            <a:ahLst/>
            <a:cxnLst/>
            <a:rect r="r" b="b" t="t" l="l"/>
            <a:pathLst>
              <a:path h="388742" w="1752527">
                <a:moveTo>
                  <a:pt x="0" y="0"/>
                </a:moveTo>
                <a:lnTo>
                  <a:pt x="1752527" y="0"/>
                </a:lnTo>
                <a:lnTo>
                  <a:pt x="1752527" y="388742"/>
                </a:lnTo>
                <a:lnTo>
                  <a:pt x="0" y="388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91555" y="7210693"/>
            <a:ext cx="3117981" cy="3106643"/>
          </a:xfrm>
          <a:custGeom>
            <a:avLst/>
            <a:gdLst/>
            <a:ahLst/>
            <a:cxnLst/>
            <a:rect r="r" b="b" t="t" l="l"/>
            <a:pathLst>
              <a:path h="3106643" w="3117981">
                <a:moveTo>
                  <a:pt x="0" y="0"/>
                </a:moveTo>
                <a:lnTo>
                  <a:pt x="3117981" y="0"/>
                </a:lnTo>
                <a:lnTo>
                  <a:pt x="3117981" y="3106643"/>
                </a:lnTo>
                <a:lnTo>
                  <a:pt x="0" y="3106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34507" y="2183931"/>
            <a:ext cx="2815734" cy="3212974"/>
          </a:xfrm>
          <a:custGeom>
            <a:avLst/>
            <a:gdLst/>
            <a:ahLst/>
            <a:cxnLst/>
            <a:rect r="r" b="b" t="t" l="l"/>
            <a:pathLst>
              <a:path h="3212974" w="2815734">
                <a:moveTo>
                  <a:pt x="0" y="0"/>
                </a:moveTo>
                <a:lnTo>
                  <a:pt x="2815734" y="0"/>
                </a:lnTo>
                <a:lnTo>
                  <a:pt x="2815734" y="3212975"/>
                </a:lnTo>
                <a:lnTo>
                  <a:pt x="0" y="3212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479856">
            <a:off x="15303512" y="4080143"/>
            <a:ext cx="2287365" cy="777704"/>
          </a:xfrm>
          <a:custGeom>
            <a:avLst/>
            <a:gdLst/>
            <a:ahLst/>
            <a:cxnLst/>
            <a:rect r="r" b="b" t="t" l="l"/>
            <a:pathLst>
              <a:path h="777704" w="2287365">
                <a:moveTo>
                  <a:pt x="0" y="0"/>
                </a:moveTo>
                <a:lnTo>
                  <a:pt x="2287365" y="0"/>
                </a:lnTo>
                <a:lnTo>
                  <a:pt x="2287365" y="777704"/>
                </a:lnTo>
                <a:lnTo>
                  <a:pt x="0" y="777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78841" y="3155401"/>
            <a:ext cx="2867340" cy="453561"/>
          </a:xfrm>
          <a:custGeom>
            <a:avLst/>
            <a:gdLst/>
            <a:ahLst/>
            <a:cxnLst/>
            <a:rect r="r" b="b" t="t" l="l"/>
            <a:pathLst>
              <a:path h="453561" w="2867340">
                <a:moveTo>
                  <a:pt x="0" y="0"/>
                </a:moveTo>
                <a:lnTo>
                  <a:pt x="2867340" y="0"/>
                </a:lnTo>
                <a:lnTo>
                  <a:pt x="2867340" y="453562"/>
                </a:lnTo>
                <a:lnTo>
                  <a:pt x="0" y="4535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105119" y="5743698"/>
            <a:ext cx="4013534" cy="1430778"/>
            <a:chOff x="0" y="0"/>
            <a:chExt cx="1230498" cy="4386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0498" cy="438658"/>
            </a:xfrm>
            <a:custGeom>
              <a:avLst/>
              <a:gdLst/>
              <a:ahLst/>
              <a:cxnLst/>
              <a:rect r="r" b="b" t="t" l="l"/>
              <a:pathLst>
                <a:path h="438658" w="1230498">
                  <a:moveTo>
                    <a:pt x="3858" y="0"/>
                  </a:moveTo>
                  <a:lnTo>
                    <a:pt x="1226641" y="0"/>
                  </a:lnTo>
                  <a:cubicBezTo>
                    <a:pt x="1227664" y="0"/>
                    <a:pt x="1228645" y="406"/>
                    <a:pt x="1229368" y="1130"/>
                  </a:cubicBezTo>
                  <a:cubicBezTo>
                    <a:pt x="1230092" y="1853"/>
                    <a:pt x="1230498" y="2835"/>
                    <a:pt x="1230498" y="3858"/>
                  </a:cubicBezTo>
                  <a:lnTo>
                    <a:pt x="1230498" y="434800"/>
                  </a:lnTo>
                  <a:cubicBezTo>
                    <a:pt x="1230498" y="436931"/>
                    <a:pt x="1228771" y="438658"/>
                    <a:pt x="1226641" y="438658"/>
                  </a:cubicBezTo>
                  <a:lnTo>
                    <a:pt x="3858" y="438658"/>
                  </a:lnTo>
                  <a:cubicBezTo>
                    <a:pt x="2835" y="438658"/>
                    <a:pt x="1853" y="438252"/>
                    <a:pt x="1130" y="437528"/>
                  </a:cubicBezTo>
                  <a:cubicBezTo>
                    <a:pt x="406" y="436805"/>
                    <a:pt x="0" y="435824"/>
                    <a:pt x="0" y="434800"/>
                  </a:cubicBezTo>
                  <a:lnTo>
                    <a:pt x="0" y="3858"/>
                  </a:lnTo>
                  <a:cubicBezTo>
                    <a:pt x="0" y="1727"/>
                    <a:pt x="1727" y="0"/>
                    <a:pt x="385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30498" cy="486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533028" y="5743698"/>
            <a:ext cx="585624" cy="813367"/>
          </a:xfrm>
          <a:custGeom>
            <a:avLst/>
            <a:gdLst/>
            <a:ahLst/>
            <a:cxnLst/>
            <a:rect r="r" b="b" t="t" l="l"/>
            <a:pathLst>
              <a:path h="813367" w="585624">
                <a:moveTo>
                  <a:pt x="0" y="0"/>
                </a:moveTo>
                <a:lnTo>
                  <a:pt x="585625" y="0"/>
                </a:lnTo>
                <a:lnTo>
                  <a:pt x="585625" y="813367"/>
                </a:lnTo>
                <a:lnTo>
                  <a:pt x="0" y="813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965388" y="7174476"/>
            <a:ext cx="4013534" cy="1430778"/>
            <a:chOff x="0" y="0"/>
            <a:chExt cx="1230498" cy="4386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0498" cy="438658"/>
            </a:xfrm>
            <a:custGeom>
              <a:avLst/>
              <a:gdLst/>
              <a:ahLst/>
              <a:cxnLst/>
              <a:rect r="r" b="b" t="t" l="l"/>
              <a:pathLst>
                <a:path h="438658" w="1230498">
                  <a:moveTo>
                    <a:pt x="3858" y="0"/>
                  </a:moveTo>
                  <a:lnTo>
                    <a:pt x="1226641" y="0"/>
                  </a:lnTo>
                  <a:cubicBezTo>
                    <a:pt x="1227664" y="0"/>
                    <a:pt x="1228645" y="406"/>
                    <a:pt x="1229368" y="1130"/>
                  </a:cubicBezTo>
                  <a:cubicBezTo>
                    <a:pt x="1230092" y="1853"/>
                    <a:pt x="1230498" y="2835"/>
                    <a:pt x="1230498" y="3858"/>
                  </a:cubicBezTo>
                  <a:lnTo>
                    <a:pt x="1230498" y="434800"/>
                  </a:lnTo>
                  <a:cubicBezTo>
                    <a:pt x="1230498" y="436931"/>
                    <a:pt x="1228771" y="438658"/>
                    <a:pt x="1226641" y="438658"/>
                  </a:cubicBezTo>
                  <a:lnTo>
                    <a:pt x="3858" y="438658"/>
                  </a:lnTo>
                  <a:cubicBezTo>
                    <a:pt x="2835" y="438658"/>
                    <a:pt x="1853" y="438252"/>
                    <a:pt x="1130" y="437528"/>
                  </a:cubicBezTo>
                  <a:cubicBezTo>
                    <a:pt x="406" y="436805"/>
                    <a:pt x="0" y="435824"/>
                    <a:pt x="0" y="434800"/>
                  </a:cubicBezTo>
                  <a:lnTo>
                    <a:pt x="0" y="3858"/>
                  </a:lnTo>
                  <a:cubicBezTo>
                    <a:pt x="0" y="1727"/>
                    <a:pt x="1727" y="0"/>
                    <a:pt x="385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230498" cy="486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686110" y="8199861"/>
            <a:ext cx="585624" cy="813367"/>
          </a:xfrm>
          <a:custGeom>
            <a:avLst/>
            <a:gdLst/>
            <a:ahLst/>
            <a:cxnLst/>
            <a:rect r="r" b="b" t="t" l="l"/>
            <a:pathLst>
              <a:path h="813367" w="585624">
                <a:moveTo>
                  <a:pt x="0" y="0"/>
                </a:moveTo>
                <a:lnTo>
                  <a:pt x="585624" y="0"/>
                </a:lnTo>
                <a:lnTo>
                  <a:pt x="585624" y="813367"/>
                </a:lnTo>
                <a:lnTo>
                  <a:pt x="0" y="813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4609944" y="4415188"/>
            <a:ext cx="1307326" cy="1072007"/>
          </a:xfrm>
          <a:custGeom>
            <a:avLst/>
            <a:gdLst/>
            <a:ahLst/>
            <a:cxnLst/>
            <a:rect r="r" b="b" t="t" l="l"/>
            <a:pathLst>
              <a:path h="1072007" w="1307326">
                <a:moveTo>
                  <a:pt x="1307326" y="0"/>
                </a:moveTo>
                <a:lnTo>
                  <a:pt x="0" y="0"/>
                </a:lnTo>
                <a:lnTo>
                  <a:pt x="0" y="1072007"/>
                </a:lnTo>
                <a:lnTo>
                  <a:pt x="1307326" y="1072007"/>
                </a:lnTo>
                <a:lnTo>
                  <a:pt x="130732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78922" y="1406951"/>
            <a:ext cx="2872450" cy="3003512"/>
          </a:xfrm>
          <a:custGeom>
            <a:avLst/>
            <a:gdLst/>
            <a:ahLst/>
            <a:cxnLst/>
            <a:rect r="r" b="b" t="t" l="l"/>
            <a:pathLst>
              <a:path h="3003512" w="2872450">
                <a:moveTo>
                  <a:pt x="0" y="0"/>
                </a:moveTo>
                <a:lnTo>
                  <a:pt x="2872449" y="0"/>
                </a:lnTo>
                <a:lnTo>
                  <a:pt x="2872449" y="3003512"/>
                </a:lnTo>
                <a:lnTo>
                  <a:pt x="0" y="30035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464397" y="4919828"/>
            <a:ext cx="2378808" cy="1414130"/>
          </a:xfrm>
          <a:custGeom>
            <a:avLst/>
            <a:gdLst/>
            <a:ahLst/>
            <a:cxnLst/>
            <a:rect r="r" b="b" t="t" l="l"/>
            <a:pathLst>
              <a:path h="1414130" w="2378808">
                <a:moveTo>
                  <a:pt x="0" y="0"/>
                </a:moveTo>
                <a:lnTo>
                  <a:pt x="2378809" y="0"/>
                </a:lnTo>
                <a:lnTo>
                  <a:pt x="2378809" y="1414130"/>
                </a:lnTo>
                <a:lnTo>
                  <a:pt x="0" y="141413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711781" y="6644980"/>
            <a:ext cx="1131425" cy="1131425"/>
          </a:xfrm>
          <a:custGeom>
            <a:avLst/>
            <a:gdLst/>
            <a:ahLst/>
            <a:cxnLst/>
            <a:rect r="r" b="b" t="t" l="l"/>
            <a:pathLst>
              <a:path h="1131425" w="1131425">
                <a:moveTo>
                  <a:pt x="0" y="0"/>
                </a:moveTo>
                <a:lnTo>
                  <a:pt x="1131425" y="0"/>
                </a:lnTo>
                <a:lnTo>
                  <a:pt x="1131425" y="1131425"/>
                </a:lnTo>
                <a:lnTo>
                  <a:pt x="0" y="113142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3855557">
            <a:off x="4933434" y="2677541"/>
            <a:ext cx="1555038" cy="1862842"/>
          </a:xfrm>
          <a:custGeom>
            <a:avLst/>
            <a:gdLst/>
            <a:ahLst/>
            <a:cxnLst/>
            <a:rect r="r" b="b" t="t" l="l"/>
            <a:pathLst>
              <a:path h="1862842" w="1555038">
                <a:moveTo>
                  <a:pt x="0" y="0"/>
                </a:moveTo>
                <a:lnTo>
                  <a:pt x="1555038" y="0"/>
                </a:lnTo>
                <a:lnTo>
                  <a:pt x="1555038" y="1862843"/>
                </a:lnTo>
                <a:lnTo>
                  <a:pt x="0" y="186284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9896" t="0" r="-9896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344254" y="7435233"/>
            <a:ext cx="1070893" cy="909265"/>
          </a:xfrm>
          <a:custGeom>
            <a:avLst/>
            <a:gdLst/>
            <a:ahLst/>
            <a:cxnLst/>
            <a:rect r="r" b="b" t="t" l="l"/>
            <a:pathLst>
              <a:path h="909265" w="1070893">
                <a:moveTo>
                  <a:pt x="0" y="0"/>
                </a:moveTo>
                <a:lnTo>
                  <a:pt x="1070893" y="0"/>
                </a:lnTo>
                <a:lnTo>
                  <a:pt x="1070893" y="909265"/>
                </a:lnTo>
                <a:lnTo>
                  <a:pt x="0" y="90926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-8887" r="0" b="-888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496654" y="7587633"/>
            <a:ext cx="1070893" cy="909265"/>
          </a:xfrm>
          <a:custGeom>
            <a:avLst/>
            <a:gdLst/>
            <a:ahLst/>
            <a:cxnLst/>
            <a:rect r="r" b="b" t="t" l="l"/>
            <a:pathLst>
              <a:path h="909265" w="1070893">
                <a:moveTo>
                  <a:pt x="0" y="0"/>
                </a:moveTo>
                <a:lnTo>
                  <a:pt x="1070893" y="0"/>
                </a:lnTo>
                <a:lnTo>
                  <a:pt x="1070893" y="909265"/>
                </a:lnTo>
                <a:lnTo>
                  <a:pt x="0" y="90926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-8887" r="0" b="-888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2491311">
            <a:off x="5091914" y="3854585"/>
            <a:ext cx="1070893" cy="909265"/>
          </a:xfrm>
          <a:custGeom>
            <a:avLst/>
            <a:gdLst/>
            <a:ahLst/>
            <a:cxnLst/>
            <a:rect r="r" b="b" t="t" l="l"/>
            <a:pathLst>
              <a:path h="909265" w="1070893">
                <a:moveTo>
                  <a:pt x="0" y="0"/>
                </a:moveTo>
                <a:lnTo>
                  <a:pt x="1070892" y="0"/>
                </a:lnTo>
                <a:lnTo>
                  <a:pt x="1070892" y="909266"/>
                </a:lnTo>
                <a:lnTo>
                  <a:pt x="0" y="90926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-8887" r="0" b="-8887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416217">
            <a:off x="8194704" y="8225331"/>
            <a:ext cx="543133" cy="543133"/>
          </a:xfrm>
          <a:custGeom>
            <a:avLst/>
            <a:gdLst/>
            <a:ahLst/>
            <a:cxnLst/>
            <a:rect r="r" b="b" t="t" l="l"/>
            <a:pathLst>
              <a:path h="543133" w="543133">
                <a:moveTo>
                  <a:pt x="0" y="0"/>
                </a:moveTo>
                <a:lnTo>
                  <a:pt x="543133" y="0"/>
                </a:lnTo>
                <a:lnTo>
                  <a:pt x="543133" y="543134"/>
                </a:lnTo>
                <a:lnTo>
                  <a:pt x="0" y="54313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227885" y="1162717"/>
            <a:ext cx="7832231" cy="81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2"/>
              </a:lnSpc>
              <a:spcBef>
                <a:spcPct val="0"/>
              </a:spcBef>
            </a:pPr>
            <a:r>
              <a:rPr lang="en-US" sz="4808">
                <a:solidFill>
                  <a:srgbClr val="01070A"/>
                </a:solidFill>
                <a:latin typeface="Carelia"/>
              </a:rPr>
              <a:t>CRISP-DM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9914" y="3430167"/>
            <a:ext cx="3116269" cy="98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844">
                <a:solidFill>
                  <a:srgbClr val="01070A"/>
                </a:solidFill>
                <a:latin typeface="Carelia"/>
              </a:rPr>
              <a:t>Business</a:t>
            </a:r>
          </a:p>
          <a:p>
            <a:pPr algn="ctr" marL="0" indent="0" lvl="0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01070A"/>
                </a:solidFill>
                <a:latin typeface="Carelia"/>
              </a:rPr>
              <a:t>Understanding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921065" y="3570863"/>
            <a:ext cx="2588033" cy="84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1070A"/>
                </a:solidFill>
                <a:latin typeface="Carelia"/>
              </a:rPr>
              <a:t>Data  Understanding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69653" y="8129789"/>
            <a:ext cx="2161783" cy="85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6"/>
              </a:lnSpc>
            </a:pPr>
            <a:r>
              <a:rPr lang="en-US" sz="2771">
                <a:solidFill>
                  <a:srgbClr val="01070A"/>
                </a:solidFill>
                <a:latin typeface="Carelia"/>
              </a:rPr>
              <a:t> Deployment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21130" y="2416986"/>
            <a:ext cx="2588033" cy="84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6">
                <a:solidFill>
                  <a:srgbClr val="01070A"/>
                </a:solidFill>
                <a:latin typeface="Carelia"/>
              </a:rPr>
              <a:t>Data</a:t>
            </a:r>
          </a:p>
          <a:p>
            <a:pPr algn="ctr" marL="0" indent="0" lvl="0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1070A"/>
                </a:solidFill>
                <a:latin typeface="Carelia"/>
              </a:rPr>
              <a:t>Preparation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64543" y="6235094"/>
            <a:ext cx="3611377" cy="40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1070A"/>
                </a:solidFill>
                <a:latin typeface="Carelia"/>
              </a:rPr>
              <a:t>MODELLING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82321" y="7720163"/>
            <a:ext cx="4296601" cy="47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8"/>
              </a:lnSpc>
            </a:pPr>
            <a:r>
              <a:rPr lang="en-US" sz="3071">
                <a:solidFill>
                  <a:srgbClr val="01070A"/>
                </a:solidFill>
                <a:latin typeface="Carelia"/>
              </a:rPr>
              <a:t>Evaluation  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7259300" y="5520591"/>
            <a:ext cx="585624" cy="813367"/>
          </a:xfrm>
          <a:custGeom>
            <a:avLst/>
            <a:gdLst/>
            <a:ahLst/>
            <a:cxnLst/>
            <a:rect r="r" b="b" t="t" l="l"/>
            <a:pathLst>
              <a:path h="813367" w="585624">
                <a:moveTo>
                  <a:pt x="0" y="0"/>
                </a:moveTo>
                <a:lnTo>
                  <a:pt x="585624" y="0"/>
                </a:lnTo>
                <a:lnTo>
                  <a:pt x="585624" y="813367"/>
                </a:lnTo>
                <a:lnTo>
                  <a:pt x="0" y="813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9574300">
            <a:off x="4739225" y="6346290"/>
            <a:ext cx="4363680" cy="690255"/>
          </a:xfrm>
          <a:custGeom>
            <a:avLst/>
            <a:gdLst/>
            <a:ahLst/>
            <a:cxnLst/>
            <a:rect r="r" b="b" t="t" l="l"/>
            <a:pathLst>
              <a:path h="690255" w="4363680">
                <a:moveTo>
                  <a:pt x="0" y="0"/>
                </a:moveTo>
                <a:lnTo>
                  <a:pt x="4363680" y="0"/>
                </a:lnTo>
                <a:lnTo>
                  <a:pt x="4363680" y="690254"/>
                </a:lnTo>
                <a:lnTo>
                  <a:pt x="0" y="690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65865" y="3097048"/>
            <a:ext cx="3283874" cy="4092904"/>
            <a:chOff x="0" y="0"/>
            <a:chExt cx="1006794" cy="12548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6794" cy="1254833"/>
            </a:xfrm>
            <a:custGeom>
              <a:avLst/>
              <a:gdLst/>
              <a:ahLst/>
              <a:cxnLst/>
              <a:rect r="r" b="b" t="t" l="l"/>
              <a:pathLst>
                <a:path h="1254833" w="1006794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51815" y="3360253"/>
            <a:ext cx="1066105" cy="10661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1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14873" y="2849308"/>
            <a:ext cx="1468090" cy="1577050"/>
          </a:xfrm>
          <a:custGeom>
            <a:avLst/>
            <a:gdLst/>
            <a:ahLst/>
            <a:cxnLst/>
            <a:rect r="r" b="b" t="t" l="l"/>
            <a:pathLst>
              <a:path h="1577050" w="1468090">
                <a:moveTo>
                  <a:pt x="0" y="0"/>
                </a:moveTo>
                <a:lnTo>
                  <a:pt x="1468090" y="0"/>
                </a:lnTo>
                <a:lnTo>
                  <a:pt x="1468090" y="1577051"/>
                </a:lnTo>
                <a:lnTo>
                  <a:pt x="0" y="1577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768613" y="3097048"/>
            <a:ext cx="3283874" cy="4092904"/>
            <a:chOff x="0" y="0"/>
            <a:chExt cx="1006794" cy="12548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6794" cy="1254833"/>
            </a:xfrm>
            <a:custGeom>
              <a:avLst/>
              <a:gdLst/>
              <a:ahLst/>
              <a:cxnLst/>
              <a:rect r="r" b="b" t="t" l="l"/>
              <a:pathLst>
                <a:path h="1254833" w="1006794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54563" y="3360253"/>
            <a:ext cx="1066105" cy="106610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1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52311" y="3097048"/>
            <a:ext cx="3283874" cy="4092904"/>
            <a:chOff x="0" y="0"/>
            <a:chExt cx="1006794" cy="12548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6794" cy="1254833"/>
            </a:xfrm>
            <a:custGeom>
              <a:avLst/>
              <a:gdLst/>
              <a:ahLst/>
              <a:cxnLst/>
              <a:rect r="r" b="b" t="t" l="l"/>
              <a:pathLst>
                <a:path h="1254833" w="1006794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1228899"/>
                  </a:lnTo>
                  <a:cubicBezTo>
                    <a:pt x="1006794" y="1243222"/>
                    <a:pt x="995183" y="1254833"/>
                    <a:pt x="980861" y="1254833"/>
                  </a:cubicBezTo>
                  <a:lnTo>
                    <a:pt x="25933" y="1254833"/>
                  </a:lnTo>
                  <a:cubicBezTo>
                    <a:pt x="11611" y="1254833"/>
                    <a:pt x="0" y="1243222"/>
                    <a:pt x="0" y="1228899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006794" cy="1302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538262" y="3360253"/>
            <a:ext cx="1066105" cy="106610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1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879421" y="2906360"/>
            <a:ext cx="1287446" cy="1577050"/>
          </a:xfrm>
          <a:custGeom>
            <a:avLst/>
            <a:gdLst/>
            <a:ahLst/>
            <a:cxnLst/>
            <a:rect r="r" b="b" t="t" l="l"/>
            <a:pathLst>
              <a:path h="1577050" w="1287446">
                <a:moveTo>
                  <a:pt x="0" y="0"/>
                </a:moveTo>
                <a:lnTo>
                  <a:pt x="1287447" y="0"/>
                </a:lnTo>
                <a:lnTo>
                  <a:pt x="1287447" y="1577050"/>
                </a:lnTo>
                <a:lnTo>
                  <a:pt x="0" y="1577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204442" y="3097048"/>
            <a:ext cx="1214958" cy="1386363"/>
          </a:xfrm>
          <a:custGeom>
            <a:avLst/>
            <a:gdLst/>
            <a:ahLst/>
            <a:cxnLst/>
            <a:rect r="r" b="b" t="t" l="l"/>
            <a:pathLst>
              <a:path h="1386363" w="1214958">
                <a:moveTo>
                  <a:pt x="0" y="0"/>
                </a:moveTo>
                <a:lnTo>
                  <a:pt x="1214958" y="0"/>
                </a:lnTo>
                <a:lnTo>
                  <a:pt x="1214958" y="1386362"/>
                </a:lnTo>
                <a:lnTo>
                  <a:pt x="0" y="138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2154839" y="5483634"/>
            <a:ext cx="6367078" cy="5335932"/>
          </a:xfrm>
          <a:custGeom>
            <a:avLst/>
            <a:gdLst/>
            <a:ahLst/>
            <a:cxnLst/>
            <a:rect r="r" b="b" t="t" l="l"/>
            <a:pathLst>
              <a:path h="5335932" w="6367078">
                <a:moveTo>
                  <a:pt x="0" y="0"/>
                </a:moveTo>
                <a:lnTo>
                  <a:pt x="6367078" y="0"/>
                </a:lnTo>
                <a:lnTo>
                  <a:pt x="6367078" y="5335932"/>
                </a:lnTo>
                <a:lnTo>
                  <a:pt x="0" y="53359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076256" y="7189952"/>
            <a:ext cx="5261408" cy="3309904"/>
          </a:xfrm>
          <a:custGeom>
            <a:avLst/>
            <a:gdLst/>
            <a:ahLst/>
            <a:cxnLst/>
            <a:rect r="r" b="b" t="t" l="l"/>
            <a:pathLst>
              <a:path h="3309904" w="5261408">
                <a:moveTo>
                  <a:pt x="0" y="0"/>
                </a:moveTo>
                <a:lnTo>
                  <a:pt x="5261408" y="0"/>
                </a:lnTo>
                <a:lnTo>
                  <a:pt x="5261408" y="3309904"/>
                </a:lnTo>
                <a:lnTo>
                  <a:pt x="0" y="33099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148747" y="1219539"/>
            <a:ext cx="5990506" cy="108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Conclusions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40917" y="4714310"/>
            <a:ext cx="3008821" cy="218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782">
                <a:solidFill>
                  <a:srgbClr val="01070A"/>
                </a:solidFill>
                <a:latin typeface="Dosis Bold"/>
              </a:rPr>
              <a:t>By leveraging machine learning tools, we aimed to predict student performance and provide targeted interventions for those facing educational challenges, particularly in marginalized communities.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66040" y="3559119"/>
            <a:ext cx="999650" cy="78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83151" y="4714310"/>
            <a:ext cx="2854797" cy="205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7"/>
              </a:lnSpc>
            </a:pPr>
            <a:r>
              <a:rPr lang="en-US" sz="1691">
                <a:solidFill>
                  <a:srgbClr val="01070A"/>
                </a:solidFill>
                <a:latin typeface="Dosis Bold"/>
              </a:rPr>
              <a:t>Our project showcased the efficacy of SVM as the preferred classification algorithm, achieving an 84% accuracy rate, highlighting the potential of technology to revolutionize educational support systems.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87791" y="3559119"/>
            <a:ext cx="999650" cy="78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21638" y="4545517"/>
            <a:ext cx="2345222" cy="239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35"/>
              </a:lnSpc>
            </a:pPr>
            <a:r>
              <a:rPr lang="en-US" sz="1525">
                <a:solidFill>
                  <a:srgbClr val="01070A"/>
                </a:solidFill>
                <a:latin typeface="Dosis Bold"/>
              </a:rPr>
              <a:t>Thr</a:t>
            </a:r>
            <a:r>
              <a:rPr lang="en-US" sz="1525" strike="noStrike" u="none">
                <a:solidFill>
                  <a:srgbClr val="01070A"/>
                </a:solidFill>
                <a:latin typeface="Dosis Bold"/>
              </a:rPr>
              <a:t>ough meticulous data processing, visualization, and algorithm comparison, we identified impactful factors for student academic success, paving the way for personalized interventions and improved educational outcomes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571490" y="3559119"/>
            <a:ext cx="999650" cy="78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6"/>
              </a:lnSpc>
              <a:spcBef>
                <a:spcPct val="0"/>
              </a:spcBef>
            </a:pPr>
            <a:r>
              <a:rPr lang="en-US" sz="4712">
                <a:solidFill>
                  <a:srgbClr val="FFFFFF"/>
                </a:solidFill>
                <a:latin typeface="Carelia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DAF-Va1aVHI</dc:identifier>
  <dcterms:modified xsi:type="dcterms:W3CDTF">2011-08-01T06:04:30Z</dcterms:modified>
  <cp:revision>1</cp:revision>
  <dc:title>PerformaPred</dc:title>
</cp:coreProperties>
</file>